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69"/>
  </p:notesMasterIdLst>
  <p:sldIdLst>
    <p:sldId id="256" r:id="rId2"/>
    <p:sldId id="370" r:id="rId3"/>
    <p:sldId id="424" r:id="rId4"/>
    <p:sldId id="425" r:id="rId5"/>
    <p:sldId id="426" r:id="rId6"/>
    <p:sldId id="427" r:id="rId7"/>
    <p:sldId id="428" r:id="rId8"/>
    <p:sldId id="430" r:id="rId9"/>
    <p:sldId id="429" r:id="rId10"/>
    <p:sldId id="431" r:id="rId11"/>
    <p:sldId id="432" r:id="rId12"/>
    <p:sldId id="433" r:id="rId13"/>
    <p:sldId id="436" r:id="rId14"/>
    <p:sldId id="434" r:id="rId15"/>
    <p:sldId id="481" r:id="rId16"/>
    <p:sldId id="438" r:id="rId17"/>
    <p:sldId id="439" r:id="rId18"/>
    <p:sldId id="440" r:id="rId19"/>
    <p:sldId id="441" r:id="rId20"/>
    <p:sldId id="443" r:id="rId21"/>
    <p:sldId id="442" r:id="rId22"/>
    <p:sldId id="444" r:id="rId23"/>
    <p:sldId id="445" r:id="rId24"/>
    <p:sldId id="482" r:id="rId25"/>
    <p:sldId id="483" r:id="rId26"/>
    <p:sldId id="484" r:id="rId27"/>
    <p:sldId id="485" r:id="rId28"/>
    <p:sldId id="486" r:id="rId29"/>
    <p:sldId id="437" r:id="rId30"/>
    <p:sldId id="460" r:id="rId31"/>
    <p:sldId id="446" r:id="rId32"/>
    <p:sldId id="447" r:id="rId33"/>
    <p:sldId id="478" r:id="rId34"/>
    <p:sldId id="479" r:id="rId35"/>
    <p:sldId id="480" r:id="rId36"/>
    <p:sldId id="461" r:id="rId37"/>
    <p:sldId id="462" r:id="rId38"/>
    <p:sldId id="463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64" r:id="rId50"/>
    <p:sldId id="465" r:id="rId51"/>
    <p:sldId id="466" r:id="rId52"/>
    <p:sldId id="467" r:id="rId53"/>
    <p:sldId id="422" r:id="rId54"/>
    <p:sldId id="435" r:id="rId55"/>
    <p:sldId id="448" r:id="rId56"/>
    <p:sldId id="450" r:id="rId57"/>
    <p:sldId id="449" r:id="rId58"/>
    <p:sldId id="451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396" r:id="rId67"/>
    <p:sldId id="36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7C2"/>
    <a:srgbClr val="CFD9F1"/>
    <a:srgbClr val="C9D9F1"/>
    <a:srgbClr val="C2D9F1"/>
    <a:srgbClr val="FF1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3"/>
    <p:restoredTop sz="75667" autoAdjust="0"/>
  </p:normalViewPr>
  <p:slideViewPr>
    <p:cSldViewPr snapToGrid="0" snapToObjects="1">
      <p:cViewPr>
        <p:scale>
          <a:sx n="113" d="100"/>
          <a:sy n="113" d="100"/>
        </p:scale>
        <p:origin x="1528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92"/>
    </p:cViewPr>
  </p:sorterViewPr>
  <p:notesViewPr>
    <p:cSldViewPr snapToGrid="0" snapToObjects="1">
      <p:cViewPr varScale="1">
        <p:scale>
          <a:sx n="66" d="100"/>
          <a:sy n="66" d="100"/>
        </p:scale>
        <p:origin x="-273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0712B-8917-9641-B680-CD808A79C509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B0546-CAFA-8346-8926-B2CE704633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1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 to its</a:t>
            </a:r>
            <a:r>
              <a:rPr lang="en-US" baseline="0" dirty="0"/>
              <a:t> normal position.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8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65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17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1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1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0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90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1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div-after </a:t>
            </a:r>
            <a:r>
              <a:rPr lang="en-US"/>
              <a:t>didn’t move.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8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err="1"/>
              <a:t>Hyperlink.html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6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&lt;section&gt;</a:t>
            </a:r>
            <a:r>
              <a:rPr lang="en-US" baseline="0" dirty="0"/>
              <a:t> tag defines sections in a document, such as chapters, headers, footers,</a:t>
            </a:r>
          </a:p>
          <a:p>
            <a:r>
              <a:rPr lang="en-US" baseline="0" dirty="0"/>
              <a:t>Or any other sections of the document.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5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absolute: at a particular offset within its containing element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element with position: absolute; is positioned relative to the nearest positioned ancestor (instead of positioned relative to the viewport, like fixed).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However; if an absolute positioned element has no positioned ancestors, it uses the document body, and moves along with page scrolling.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5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instead cause the absolute element to position itself relative to some other element's corner, wrap the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absolute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element in an element whose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is 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relative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B0546-CAFA-8346-8926-B2CE704633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4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5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0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5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5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5A54B-9217-C44F-B449-E3CA313CCCC5}" type="datetimeFigureOut">
              <a:rPr lang="en-US" smtClean="0"/>
              <a:pPr/>
              <a:t>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200D1-846E-C548-A951-685B41EBD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7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iice.c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stepbook.com/samples/ch04-layout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pr_class_display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hyperlink" Target="http://www.webstepbook.com/samples/ch04-layou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cademy.com/learn/javascrip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70" y="1329911"/>
            <a:ext cx="8188716" cy="17444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CSC435: Web Programming</a:t>
            </a:r>
            <a:b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</a:br>
            <a:b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</a:br>
            <a:r>
              <a:rPr lang="en-US" sz="4400" b="1" dirty="0">
                <a:solidFill>
                  <a:srgbClr val="008000"/>
                </a:solidFill>
                <a:latin typeface="Century Gothic"/>
                <a:cs typeface="Century Gothic"/>
              </a:rPr>
              <a:t>Lecture 7: CSS/HTML review, Exercises</a:t>
            </a:r>
            <a:endParaRPr lang="en-US" sz="4400" b="1" dirty="0">
              <a:solidFill>
                <a:srgbClr val="008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445" y="400709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Bei Xiao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American University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Feb 8, Friday,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06 at 12.2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40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09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2-06 at 12.3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92" y="0"/>
            <a:ext cx="6213285" cy="7647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3714" y="3864429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down semantic relationship of the page.</a:t>
            </a:r>
          </a:p>
          <a:p>
            <a:endParaRPr lang="en-US" dirty="0"/>
          </a:p>
          <a:p>
            <a:r>
              <a:rPr lang="en-US" dirty="0"/>
              <a:t>Then write down the corresponding elements tags.</a:t>
            </a:r>
          </a:p>
          <a:p>
            <a:endParaRPr lang="en-US" dirty="0"/>
          </a:p>
          <a:p>
            <a:r>
              <a:rPr lang="en-US" dirty="0"/>
              <a:t>Finally, have a plan to how to divide the page into </a:t>
            </a:r>
            <a:r>
              <a:rPr lang="en-US" dirty="0" err="1"/>
              <a:t>divs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295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-box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383796"/>
            <a:ext cx="6883250" cy="64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Use Margins to space block element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98" y="3214598"/>
            <a:ext cx="5030625" cy="2712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421" y="2267319"/>
            <a:ext cx="918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TOTAL WIDTH IN PX = CONTENT WIDTH + PADDING + BORDER + MARGINS</a:t>
            </a:r>
          </a:p>
        </p:txBody>
      </p:sp>
    </p:spTree>
    <p:extLst>
      <p:ext uri="{BB962C8B-B14F-4D97-AF65-F5344CB8AC3E}">
        <p14:creationId xmlns:p14="http://schemas.microsoft.com/office/powerpoint/2010/main" val="48756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positioning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Static (default)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Fixed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Absolute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Relative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9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27EA8F-2E6F-904A-ACBC-D14A477D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positioning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9E72B4-C4C3-8041-B209-EE802CD2C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7" y="2048510"/>
            <a:ext cx="861234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1. Static (default)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" name="Picture 4" descr="Screen Shot 2016-02-07 at 7.0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792"/>
            <a:ext cx="9144000" cy="4898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56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2. Fixed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7.3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2" y="1518154"/>
            <a:ext cx="8686800" cy="4725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0" y="1809750"/>
            <a:ext cx="130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Browser window ! </a:t>
            </a:r>
          </a:p>
        </p:txBody>
      </p:sp>
    </p:spTree>
    <p:extLst>
      <p:ext uri="{BB962C8B-B14F-4D97-AF65-F5344CB8AC3E}">
        <p14:creationId xmlns:p14="http://schemas.microsoft.com/office/powerpoint/2010/main" val="213722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2. Fixed position do not scroll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2-07 at 7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20" y="1397177"/>
            <a:ext cx="9144000" cy="4687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89544" y="5502403"/>
            <a:ext cx="439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Sticky navigation Example: </a:t>
            </a:r>
            <a:r>
              <a:rPr lang="en-US" dirty="0">
                <a:hlinkClick r:id="rId3"/>
              </a:rPr>
              <a:t>https://niice.co/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5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3. Absolute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9.2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" y="1708444"/>
            <a:ext cx="8191500" cy="43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Activity Outline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8761524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Arial"/>
                <a:cs typeface="Arial"/>
              </a:rPr>
              <a:t>Review of HTML</a:t>
            </a:r>
          </a:p>
          <a:p>
            <a:r>
              <a:rPr lang="en-US" dirty="0">
                <a:latin typeface="Arial"/>
                <a:cs typeface="Arial"/>
              </a:rPr>
              <a:t>Review of CSS Box model, positioning</a:t>
            </a:r>
          </a:p>
          <a:p>
            <a:r>
              <a:rPr lang="en-US" dirty="0">
                <a:latin typeface="Arial"/>
                <a:cs typeface="Arial"/>
              </a:rPr>
              <a:t>Exercise 1: Journal layout.  Require turn in on blackboard. 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Reading about page layout: </a:t>
            </a:r>
            <a:r>
              <a:rPr lang="en-US" dirty="0">
                <a:latin typeface="Arial"/>
                <a:cs typeface="Arial"/>
                <a:hlinkClick r:id="rId3"/>
              </a:rPr>
              <a:t>http://www.webstepbook.com/samples/ch04-layout.pdf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081318" y="38097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9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3. Absolute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9.3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96415"/>
            <a:ext cx="8512735" cy="4624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786301"/>
            <a:ext cx="83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absolute positioned element has no positioned ancestors, it uses document body. </a:t>
            </a:r>
          </a:p>
        </p:txBody>
      </p:sp>
    </p:spTree>
    <p:extLst>
      <p:ext uri="{BB962C8B-B14F-4D97-AF65-F5344CB8AC3E}">
        <p14:creationId xmlns:p14="http://schemas.microsoft.com/office/powerpoint/2010/main" val="656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4. Relative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7" name="Picture 6" descr="Screen Shot 2016-02-07 at 10.0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4. Relative Position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3" name="Picture 2" descr="Screen Shot 2016-02-07 at 10.0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417638"/>
            <a:ext cx="8207375" cy="44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7494" y="648866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CSS position summary</a:t>
            </a:r>
            <a:endParaRPr lang="en-US" dirty="0"/>
          </a:p>
        </p:txBody>
      </p:sp>
      <p:pic>
        <p:nvPicPr>
          <p:cNvPr id="5" name="Picture 4" descr="Screen Shot 2016-02-07 at 10.1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69468" cy="48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Relative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06808B-C2DE-EC4D-9011-F519054D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9" y="1891030"/>
            <a:ext cx="8789481" cy="3397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15311E-CAD5-B447-86A1-B0DCEFE14038}"/>
              </a:ext>
            </a:extLst>
          </p:cNvPr>
          <p:cNvSpPr/>
          <p:nvPr/>
        </p:nvSpPr>
        <p:spPr>
          <a:xfrm>
            <a:off x="457200" y="5438506"/>
            <a:ext cx="9159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Relative positioning: shift an element's position slightly relative to its normal static position. </a:t>
            </a:r>
          </a:p>
        </p:txBody>
      </p:sp>
    </p:spTree>
    <p:extLst>
      <p:ext uri="{BB962C8B-B14F-4D97-AF65-F5344CB8AC3E}">
        <p14:creationId xmlns:p14="http://schemas.microsoft.com/office/powerpoint/2010/main" val="271603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C115C0-AD79-C64F-A277-F1AD8127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2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E2704B-282E-5E48-9F41-D593F5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1417638"/>
            <a:ext cx="5830602" cy="456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F3A59-887C-6842-A8D2-00D4168975E4}"/>
              </a:ext>
            </a:extLst>
          </p:cNvPr>
          <p:cNvSpPr txBox="1"/>
          <p:nvPr/>
        </p:nvSpPr>
        <p:spPr>
          <a:xfrm>
            <a:off x="60960" y="5979478"/>
            <a:ext cx="893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 the coordinates of an absolutely positioned element are relative to the entire page. </a:t>
            </a:r>
          </a:p>
        </p:txBody>
      </p:sp>
    </p:spTree>
    <p:extLst>
      <p:ext uri="{BB962C8B-B14F-4D97-AF65-F5344CB8AC3E}">
        <p14:creationId xmlns:p14="http://schemas.microsoft.com/office/powerpoint/2010/main" val="142832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99C9F0-F988-5B4C-9837-9F51E623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90"/>
            <a:ext cx="9144000" cy="36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8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Absolute Positioning</a:t>
            </a:r>
            <a:endParaRPr lang="en-US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AEAF969-ACF3-FA45-9404-5393DB14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28470"/>
            <a:ext cx="5105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Float can be used for multicolumn layout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9971" y="6052900"/>
            <a:ext cx="7124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css-tricks.com</a:t>
            </a:r>
            <a:r>
              <a:rPr lang="en-US" dirty="0"/>
              <a:t>/almanac/properties/f/float/</a:t>
            </a:r>
          </a:p>
        </p:txBody>
      </p:sp>
      <p:pic>
        <p:nvPicPr>
          <p:cNvPr id="10" name="Picture 9" descr="web-lay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0" y="1904999"/>
            <a:ext cx="8455080" cy="37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HTML  = Contents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Headings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Paragraphs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Links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Logs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Informative foreground images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Tables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Multi-column layouts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9246" y="1417638"/>
            <a:ext cx="8664480" cy="1841683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first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second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&lt;p&gt;the third paragraph&lt;/p&gt;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Some other text that is important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246" y="3657055"/>
            <a:ext cx="8664480" cy="1200329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{ float: right; width: 20%; margin: 0.5em;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border: 2px solid black;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div { border: 3px dotted green; overflow: hidden; }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285818"/>
            <a:ext cx="8843726" cy="1107996"/>
          </a:xfrm>
          <a:prstGeom prst="rect">
            <a:avLst/>
          </a:prstGeom>
          <a:ln w="28575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Some other text that is important</a:t>
            </a:r>
          </a:p>
          <a:p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3802355" y="5537180"/>
            <a:ext cx="1707090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third paragraph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00232" y="5537180"/>
            <a:ext cx="1631206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second paragraph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32806" y="5551755"/>
            <a:ext cx="1353994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first paragraph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4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Float properties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9971" y="6052900"/>
            <a:ext cx="7124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css-tricks.com</a:t>
            </a:r>
            <a:r>
              <a:rPr lang="en-US" dirty="0"/>
              <a:t>/almanac/properties/f/float/</a:t>
            </a:r>
          </a:p>
        </p:txBody>
      </p:sp>
      <p:pic>
        <p:nvPicPr>
          <p:cNvPr id="2" name="Picture 1" descr="Screen Shot 2016-02-08 at 10.49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574925"/>
            <a:ext cx="7950200" cy="318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41763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elements out of the document flow and positions them next to each other  (and other content) in specified direction. </a:t>
            </a:r>
          </a:p>
        </p:txBody>
      </p:sp>
    </p:spTree>
    <p:extLst>
      <p:ext uri="{BB962C8B-B14F-4D97-AF65-F5344CB8AC3E}">
        <p14:creationId xmlns:p14="http://schemas.microsoft.com/office/powerpoint/2010/main" val="199543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Clear properties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" name="Picture 4" descr="Screen Shot 2016-02-08 at 11.0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19810"/>
            <a:ext cx="7035800" cy="4620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41763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used to create breaks before and/or after elements in a specified direction</a:t>
            </a:r>
          </a:p>
        </p:txBody>
      </p:sp>
    </p:spTree>
    <p:extLst>
      <p:ext uri="{BB962C8B-B14F-4D97-AF65-F5344CB8AC3E}">
        <p14:creationId xmlns:p14="http://schemas.microsoft.com/office/powerpoint/2010/main" val="388055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57A3253-8920-4844-BE77-58C2C6D9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63320"/>
            <a:ext cx="81534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81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6CA5C-4E66-F544-82A5-80385E0F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50781"/>
              </p:ext>
            </p:extLst>
          </p:nvPr>
        </p:nvGraphicFramePr>
        <p:xfrm>
          <a:off x="1524000" y="2600960"/>
          <a:ext cx="6096000" cy="155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84944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756168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093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56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Overflow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to take if element's content is larger than the element itself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visible (default), hidden, scroll, 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1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79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FCC97D-7883-5546-B680-177173E7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How to make float element fit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8A9531F-90A5-5B4E-9019-A43593C0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417638"/>
            <a:ext cx="7734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7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  <a:hlinkClick r:id="rId3"/>
              </a:rPr>
              <a:t>Display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 property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5357" y="2233727"/>
            <a:ext cx="596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Inline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block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Century Gothic"/>
              </a:rPr>
              <a:t>Flex</a:t>
            </a:r>
          </a:p>
        </p:txBody>
      </p:sp>
    </p:spTree>
    <p:extLst>
      <p:ext uri="{BB962C8B-B14F-4D97-AF65-F5344CB8AC3E}">
        <p14:creationId xmlns:p14="http://schemas.microsoft.com/office/powerpoint/2010/main" val="294440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  <a:hlinkClick r:id="rId3"/>
              </a:rPr>
              <a:t>Display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 property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265" y="1620631"/>
            <a:ext cx="9018735" cy="450205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h2 { display: inline; background-color: yellow; }     </a:t>
            </a:r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265" y="2593165"/>
            <a:ext cx="296323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 heading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266" y="2557549"/>
            <a:ext cx="8795328" cy="80021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                                                                         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1212" y="2619773"/>
            <a:ext cx="3839817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another heading</a:t>
            </a:r>
            <a:endParaRPr lang="en-US" sz="28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795257"/>
              </p:ext>
            </p:extLst>
          </p:nvPr>
        </p:nvGraphicFramePr>
        <p:xfrm>
          <a:off x="172941" y="3764825"/>
          <a:ext cx="8971059" cy="103492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5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64">
                <a:tc>
                  <a:txBody>
                    <a:bodyPr/>
                    <a:lstStyle/>
                    <a:p>
                      <a:pPr fontAlgn="t"/>
                      <a:r>
                        <a:rPr lang="en-US" sz="2400" b="1">
                          <a:effectLst/>
                        </a:rPr>
                        <a:t>property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64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display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</a:rPr>
                        <a:t>sets the type of CSS box model an element is displayed with</a:t>
                      </a:r>
                    </a:p>
                  </a:txBody>
                  <a:tcPr marL="63500" marR="63500" marT="25400" marB="254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72941" y="5044375"/>
            <a:ext cx="10058401" cy="18129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9350" tIns="0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values: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2244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use sparingly, because it can radically alter the page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64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Displaying block elements as inline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1632" y="1552312"/>
            <a:ext cx="8902368" cy="1285752"/>
          </a:xfr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&lt;ul id="topmenu"&gt;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1&lt;/li&gt;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2&lt;/li&gt;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&lt;li&gt;Item 3&lt;/li&gt;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&lt;/ul&gt;                                                               </a:t>
            </a:r>
            <a:r>
              <a:rPr lang="it-IT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1632" y="3089688"/>
            <a:ext cx="8902368" cy="1785104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topmenu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display: inline;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border: 2px solid gray;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margin-right: 1em;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                                                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632" y="5113318"/>
            <a:ext cx="8757350" cy="800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                       </a:t>
            </a:r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1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3087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2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88974" y="5206143"/>
            <a:ext cx="780983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Item 3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" y="5842337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  lists and other block elements can be displayed inline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flow left-to-right on same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width is determined by content (block elements are 100% of page width)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0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static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Default position  for all element. You don’t have to specify this unless</a:t>
            </a:r>
          </a:p>
          <a:p>
            <a:pPr marL="0" indent="0">
              <a:buNone/>
            </a:pPr>
            <a:r>
              <a:rPr lang="en-US" sz="2000" dirty="0"/>
              <a:t>you want to override a position</a:t>
            </a:r>
          </a:p>
          <a:p>
            <a:pPr marL="0" indent="0">
              <a:buNone/>
            </a:pPr>
            <a:r>
              <a:rPr lang="en-US" sz="2000" dirty="0"/>
              <a:t>previously set.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857" y="3270270"/>
            <a:ext cx="2939997" cy="1322024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 {</a:t>
            </a:r>
          </a:p>
          <a:p>
            <a:r>
              <a:rPr lang="en-US" b="1" dirty="0" err="1">
                <a:latin typeface="Courier New"/>
                <a:cs typeface="Courier New"/>
              </a:rPr>
              <a:t>position:static</a:t>
            </a:r>
            <a:r>
              <a:rPr lang="en-US" b="1" dirty="0">
                <a:latin typeface="Courier New"/>
                <a:cs typeface="Courier New"/>
              </a:rPr>
              <a:t>;}</a:t>
            </a:r>
          </a:p>
          <a:p>
            <a:r>
              <a:rPr lang="en-US" dirty="0"/>
              <a:t> </a:t>
            </a:r>
          </a:p>
        </p:txBody>
      </p:sp>
      <p:pic>
        <p:nvPicPr>
          <p:cNvPr id="12" name="Picture 11" descr="Screen Shot 2016-02-04 at 3.2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0" y="2087262"/>
            <a:ext cx="4978092" cy="48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2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Not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7909606" cy="467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Columns and position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Alignment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Colors/Fonts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 bullets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Decorations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Background images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…and more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0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relative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1879"/>
            <a:ext cx="8229600" cy="4876800"/>
          </a:xfrm>
        </p:spPr>
        <p:txBody>
          <a:bodyPr/>
          <a:lstStyle/>
          <a:p>
            <a:r>
              <a:rPr lang="en-US" sz="2000" dirty="0"/>
              <a:t> Relative position means relative</a:t>
            </a:r>
          </a:p>
          <a:p>
            <a:pPr marL="0" indent="0">
              <a:buNone/>
            </a:pPr>
            <a:r>
              <a:rPr lang="en-US" sz="2000" dirty="0"/>
              <a:t>to the element where it would normally</a:t>
            </a:r>
          </a:p>
          <a:p>
            <a:pPr marL="0" indent="0">
              <a:buNone/>
            </a:pPr>
            <a:r>
              <a:rPr lang="en-US" sz="2000" dirty="0"/>
              <a:t>occur. You can specify top,</a:t>
            </a:r>
          </a:p>
          <a:p>
            <a:pPr marL="0" indent="0">
              <a:buNone/>
            </a:pPr>
            <a:r>
              <a:rPr lang="en-US" sz="2000" dirty="0"/>
              <a:t> bottom, left or right</a:t>
            </a:r>
            <a:r>
              <a:rPr lang="en-US" dirty="0"/>
              <a:t>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57" y="3270270"/>
            <a:ext cx="2939997" cy="1617740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 {</a:t>
            </a:r>
          </a:p>
          <a:p>
            <a:r>
              <a:rPr lang="en-US" b="1" dirty="0">
                <a:latin typeface="Courier New"/>
                <a:cs typeface="Courier New"/>
              </a:rPr>
              <a:t> position: relative;</a:t>
            </a:r>
          </a:p>
          <a:p>
            <a:r>
              <a:rPr lang="en-US" b="1" dirty="0">
                <a:latin typeface="Courier New"/>
                <a:cs typeface="Courier New"/>
              </a:rPr>
              <a:t> top:20px;</a:t>
            </a:r>
          </a:p>
          <a:p>
            <a:r>
              <a:rPr lang="en-US" b="1" dirty="0">
                <a:latin typeface="Courier New"/>
                <a:cs typeface="Courier New"/>
              </a:rPr>
              <a:t> right:-40px;}</a:t>
            </a:r>
          </a:p>
          <a:p>
            <a:r>
              <a:rPr lang="en-US" dirty="0"/>
              <a:t> </a:t>
            </a:r>
          </a:p>
        </p:txBody>
      </p:sp>
      <p:pic>
        <p:nvPicPr>
          <p:cNvPr id="3" name="Picture 2" descr="Screen Shot 2016-02-04 at 3.4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245737"/>
            <a:ext cx="4414516" cy="44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20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Positioning: absolute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r>
              <a:rPr lang="en-US" dirty="0"/>
              <a:t>the element is removed form </a:t>
            </a:r>
          </a:p>
          <a:p>
            <a:r>
              <a:rPr lang="en-US" dirty="0"/>
              <a:t>the document and placed exactly</a:t>
            </a:r>
          </a:p>
          <a:p>
            <a:pPr marL="0" indent="0">
              <a:buNone/>
            </a:pPr>
            <a:r>
              <a:rPr lang="en-US" dirty="0"/>
              <a:t>where you tell it to go.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5857" y="3283857"/>
            <a:ext cx="2939997" cy="2112153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 New"/>
                <a:cs typeface="Courier New"/>
              </a:rPr>
              <a:t>#div-1a {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position:absolute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r>
              <a:rPr lang="en-US" b="1" dirty="0">
                <a:latin typeface="Courier New"/>
                <a:cs typeface="Courier New"/>
              </a:rPr>
              <a:t>top:5;</a:t>
            </a:r>
          </a:p>
          <a:p>
            <a:r>
              <a:rPr lang="en-US" b="1" dirty="0">
                <a:latin typeface="Courier New"/>
                <a:cs typeface="Courier New"/>
              </a:rPr>
              <a:t> left:5px;</a:t>
            </a:r>
          </a:p>
          <a:p>
            <a:r>
              <a:rPr lang="en-US" b="1" dirty="0">
                <a:latin typeface="Courier New"/>
                <a:cs typeface="Courier New"/>
              </a:rPr>
              <a:t> width:200px;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Screen Shot 2016-02-04 at 4.16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99" y="2485570"/>
            <a:ext cx="4927401" cy="41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13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relative + position: absolute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set relative positioning on div-1,</a:t>
            </a:r>
          </a:p>
          <a:p>
            <a:pPr marL="0" indent="0">
              <a:buNone/>
            </a:pPr>
            <a:r>
              <a:rPr lang="en-US" dirty="0"/>
              <a:t>Any elements within div-1 will be positioned</a:t>
            </a:r>
          </a:p>
          <a:p>
            <a:pPr marL="0" indent="0">
              <a:buNone/>
            </a:pPr>
            <a:r>
              <a:rPr lang="en-US" dirty="0"/>
              <a:t>relative to div-1. Here we move div-1a to top</a:t>
            </a:r>
          </a:p>
          <a:p>
            <a:pPr marL="0" indent="0">
              <a:buNone/>
            </a:pPr>
            <a:r>
              <a:rPr lang="en-US" dirty="0"/>
              <a:t>of div-1: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27100" y="3670300"/>
            <a:ext cx="2501900" cy="2425700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endParaRPr lang="en-US" dirty="0"/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</p:txBody>
      </p:sp>
      <p:pic>
        <p:nvPicPr>
          <p:cNvPr id="3" name="Picture 2" descr="Screen Shot 2016-02-04 at 4.21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38" y="3165383"/>
            <a:ext cx="4893641" cy="41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0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74064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page has two columns using position relative and absolute? </a:t>
            </a:r>
          </a:p>
          <a:p>
            <a:pPr marL="0" indent="0">
              <a:buNone/>
            </a:pPr>
            <a:r>
              <a:rPr lang="en-US" dirty="0"/>
              <a:t>Please modify div-1, div-1a and div-1b to make the page appear: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2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5030581" cy="37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5708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make the page has two columns using position relative and absolute? </a:t>
            </a:r>
          </a:p>
          <a:p>
            <a:pPr marL="0" indent="0">
              <a:buNone/>
            </a:pPr>
            <a:r>
              <a:rPr lang="en-US" dirty="0"/>
              <a:t>Please modify div-1, div-1a and div-1b to make the page appear: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2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" y="3087955"/>
            <a:ext cx="5030581" cy="377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53657" y="2506736"/>
            <a:ext cx="2985658" cy="4913199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left:0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Positioning: two columns layout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5708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columns that have absolute height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3" y="2108200"/>
            <a:ext cx="5473700" cy="474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2353" y="1944801"/>
            <a:ext cx="2985658" cy="4913199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</a:t>
            </a:r>
          </a:p>
          <a:p>
            <a:r>
              <a:rPr lang="en-US" dirty="0"/>
              <a:t>height: 250px}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right:0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position:absolute</a:t>
            </a:r>
            <a:r>
              <a:rPr lang="en-US" dirty="0"/>
              <a:t>;</a:t>
            </a:r>
          </a:p>
          <a:p>
            <a:r>
              <a:rPr lang="en-US" dirty="0"/>
              <a:t>top:0</a:t>
            </a:r>
          </a:p>
          <a:p>
            <a:r>
              <a:rPr lang="en-US" dirty="0"/>
              <a:t>left:0</a:t>
            </a:r>
          </a:p>
          <a:p>
            <a:r>
              <a:rPr lang="en-US" dirty="0"/>
              <a:t>width:200px;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0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0"/>
                </a:solidFill>
              </a:rPr>
              <a:t>This can also be easily achieved by float but notice text will wrap around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2-04 at 4.3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5" y="1649440"/>
            <a:ext cx="4908831" cy="5001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01142" y="2681264"/>
            <a:ext cx="2985658" cy="3010543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float:left</a:t>
            </a:r>
            <a:endParaRPr lang="en-US" dirty="0"/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29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How to achieve this? Use clear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5868"/>
            <a:ext cx="5014306" cy="56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4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How to achieve this? Use clear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creen Shot 2016-02-04 at 4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1280"/>
            <a:ext cx="5014306" cy="5653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1142" y="1754712"/>
            <a:ext cx="2985658" cy="3937095"/>
          </a:xfrm>
          <a:prstGeom prst="rect">
            <a:avLst/>
          </a:prstGeom>
          <a:solidFill>
            <a:srgbClr val="C9D9F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#div-1{</a:t>
            </a:r>
          </a:p>
          <a:p>
            <a:r>
              <a:rPr lang="en-US" dirty="0" err="1"/>
              <a:t>position:relative</a:t>
            </a:r>
            <a:r>
              <a:rPr lang="en-US" dirty="0"/>
              <a:t>;}</a:t>
            </a:r>
          </a:p>
          <a:p>
            <a:r>
              <a:rPr lang="en-US" dirty="0"/>
              <a:t>#div_1a{</a:t>
            </a:r>
          </a:p>
          <a:p>
            <a:r>
              <a:rPr lang="en-US" dirty="0" err="1"/>
              <a:t>float:left</a:t>
            </a:r>
            <a:r>
              <a:rPr lang="en-US" dirty="0"/>
              <a:t>;</a:t>
            </a:r>
          </a:p>
          <a:p>
            <a:r>
              <a:rPr lang="en-US" dirty="0"/>
              <a:t>width:190px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#div_1b{</a:t>
            </a:r>
          </a:p>
          <a:p>
            <a:r>
              <a:rPr lang="en-US" dirty="0" err="1"/>
              <a:t>float:left</a:t>
            </a:r>
            <a:endParaRPr lang="en-US" dirty="0"/>
          </a:p>
          <a:p>
            <a:r>
              <a:rPr lang="en-US" dirty="0"/>
              <a:t>width:190px</a:t>
            </a:r>
          </a:p>
          <a:p>
            <a:r>
              <a:rPr lang="en-US" dirty="0"/>
              <a:t>} </a:t>
            </a:r>
          </a:p>
          <a:p>
            <a:r>
              <a:rPr lang="en-US" dirty="0"/>
              <a:t>#div_1c{</a:t>
            </a:r>
          </a:p>
          <a:p>
            <a:r>
              <a:rPr lang="en-US" dirty="0" err="1"/>
              <a:t>clear:both</a:t>
            </a:r>
            <a:r>
              <a:rPr lang="en-US" dirty="0"/>
              <a:t>: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0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 err="1">
                <a:solidFill>
                  <a:srgbClr val="008000"/>
                </a:solidFill>
                <a:latin typeface="Century Gothic"/>
                <a:cs typeface="Century Gothic"/>
              </a:rPr>
              <a:t>Flexbox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Useful  for aligning block level content into various layouts.</a:t>
            </a:r>
          </a:p>
          <a:p>
            <a:r>
              <a:rPr lang="en-US" dirty="0" err="1">
                <a:latin typeface="Arial"/>
                <a:cs typeface="Arial"/>
              </a:rPr>
              <a:t>Flexbox</a:t>
            </a:r>
            <a:r>
              <a:rPr lang="en-US" dirty="0">
                <a:latin typeface="Arial"/>
                <a:cs typeface="Arial"/>
              </a:rPr>
              <a:t> can help manage how the elements should be sized next to each other. </a:t>
            </a:r>
          </a:p>
          <a:p>
            <a:r>
              <a:rPr lang="en-US" dirty="0">
                <a:latin typeface="Arial"/>
                <a:cs typeface="Arial"/>
              </a:rPr>
              <a:t>Like the position property, you have to think about your content in terms of elements themselves, and the contents they are in.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Content = tags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8905" y="1417638"/>
            <a:ext cx="7909606" cy="46725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Headings = &lt;h1&gt;……&lt;h6&gt;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Paragraphs = &lt;p&gt;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Lists = &lt;</a:t>
            </a:r>
            <a:r>
              <a:rPr lang="en-US" dirty="0" err="1">
                <a:latin typeface="Arial"/>
                <a:cs typeface="Arial"/>
              </a:rPr>
              <a:t>ul</a:t>
            </a:r>
            <a:r>
              <a:rPr lang="en-US" dirty="0">
                <a:latin typeface="Arial"/>
                <a:cs typeface="Arial"/>
              </a:rPr>
              <a:t>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Links = &lt;a&gt;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Logos = &lt;</a:t>
            </a:r>
            <a:r>
              <a:rPr lang="en-US" dirty="0" err="1">
                <a:latin typeface="Arial"/>
                <a:cs typeface="Arial"/>
              </a:rPr>
              <a:t>img</a:t>
            </a:r>
            <a:r>
              <a:rPr lang="en-US" dirty="0">
                <a:latin typeface="Arial"/>
                <a:cs typeface="Arial"/>
              </a:rPr>
              <a:t>&gt;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…and more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39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Basic properties for the flex container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display: flex;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	makes an element a “flex container”, items inside automatically becomes “flex items”. </a:t>
            </a:r>
          </a:p>
          <a:p>
            <a:pPr marL="0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justify-content: flex-end; (flex-start, space-around…)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indicates how to space the items inside the container along the main axis.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align-items: flex-end; (flex-start, center, baseline).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     </a:t>
            </a:r>
            <a:r>
              <a:rPr lang="en-US" sz="2800" dirty="0">
                <a:solidFill>
                  <a:srgbClr val="000000"/>
                </a:solidFill>
                <a:latin typeface="Arial"/>
                <a:cs typeface="Arial"/>
              </a:rPr>
              <a:t>indicates how to space the items inside the container cross axis.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flex-direction: row;  (column).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indicates whether the container flows horizontally or vertically. 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30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Read more on </a:t>
            </a:r>
            <a:r>
              <a:rPr lang="en-US" sz="3800" b="1" dirty="0" err="1">
                <a:solidFill>
                  <a:srgbClr val="008000"/>
                </a:solidFill>
                <a:latin typeface="Century Gothic"/>
                <a:cs typeface="Century Gothic"/>
              </a:rPr>
              <a:t>Flexbox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</a:rPr>
              <a:t>Complete guide to </a:t>
            </a:r>
            <a:r>
              <a:rPr lang="en-US" dirty="0" err="1">
                <a:solidFill>
                  <a:srgbClr val="008000"/>
                </a:solidFill>
                <a:latin typeface="Arial"/>
                <a:cs typeface="Arial"/>
              </a:rPr>
              <a:t>flexbox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Arial"/>
                <a:cs typeface="Arial"/>
                <a:hlinkClick r:id="rId3"/>
              </a:rPr>
              <a:t>https://css-tricks.com/snippets/css/a-guide-to-flexbox/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899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995435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rgbClr val="008000"/>
                </a:solidFill>
                <a:latin typeface="Century Gothic"/>
                <a:cs typeface="Century Gothic"/>
              </a:rPr>
              <a:t>How to layout a page</a:t>
            </a:r>
            <a:endParaRPr lang="en-US" sz="3800" dirty="0">
              <a:latin typeface="Century Gothic"/>
              <a:cs typeface="Century Gothic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7193" y="1417638"/>
            <a:ext cx="8159077" cy="46725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First try box model, 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text-align</a:t>
            </a: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vertical-align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Next try </a:t>
            </a:r>
            <a:r>
              <a:rPr lang="en-US" sz="3000" dirty="0">
                <a:solidFill>
                  <a:srgbClr val="000000"/>
                </a:solidFill>
                <a:latin typeface="Courier New"/>
                <a:cs typeface="Courier New"/>
              </a:rPr>
              <a:t>flex boxes</a:t>
            </a: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. Powerful way to build many different layouts in a page.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000000"/>
                </a:solidFill>
                <a:latin typeface="Arial"/>
                <a:cs typeface="Arial"/>
              </a:rPr>
              <a:t>Special Use Cases: 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position: </a:t>
            </a:r>
            <a:r>
              <a:rPr lang="en-US" sz="2600" dirty="0" err="1">
                <a:solidFill>
                  <a:srgbClr val="000000"/>
                </a:solidFill>
                <a:latin typeface="Courier New"/>
                <a:cs typeface="Courier New"/>
              </a:rPr>
              <a:t>absolute|fixed|relative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only when you want complete control over where things go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lang="en-US" sz="2600" dirty="0">
                <a:solidFill>
                  <a:srgbClr val="000000"/>
                </a:solidFill>
                <a:latin typeface="Courier New"/>
                <a:cs typeface="Courier New"/>
              </a:rPr>
              <a:t>float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600" i="1" dirty="0">
                <a:solidFill>
                  <a:srgbClr val="008000"/>
                </a:solidFill>
                <a:latin typeface="Arial"/>
                <a:cs typeface="Arial"/>
              </a:rPr>
              <a:t>only</a:t>
            </a: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</a:rPr>
              <a:t> when you want to remove an element from the flow and wrap text around it. </a:t>
            </a:r>
          </a:p>
        </p:txBody>
      </p:sp>
    </p:spTree>
    <p:extLst>
      <p:ext uri="{BB962C8B-B14F-4D97-AF65-F5344CB8AC3E}">
        <p14:creationId xmlns:p14="http://schemas.microsoft.com/office/powerpoint/2010/main" val="218364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Hyper links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 Link  states</a:t>
            </a:r>
          </a:p>
          <a:p>
            <a:r>
              <a:rPr lang="en-US" dirty="0">
                <a:latin typeface="Arial"/>
                <a:cs typeface="Arial"/>
              </a:rPr>
              <a:t> a: link- a normal unvisited link</a:t>
            </a:r>
          </a:p>
          <a:p>
            <a:r>
              <a:rPr lang="en-US" dirty="0">
                <a:latin typeface="Arial"/>
                <a:cs typeface="Arial"/>
              </a:rPr>
              <a:t> a: visited- a link the user has visited</a:t>
            </a:r>
          </a:p>
          <a:p>
            <a:r>
              <a:rPr lang="en-US" dirty="0">
                <a:latin typeface="Arial"/>
                <a:cs typeface="Arial"/>
              </a:rPr>
              <a:t> a: hover_ a link when the user </a:t>
            </a:r>
            <a:r>
              <a:rPr lang="en-US" dirty="0" err="1">
                <a:latin typeface="Arial"/>
                <a:cs typeface="Arial"/>
              </a:rPr>
              <a:t>mouses</a:t>
            </a:r>
            <a:r>
              <a:rPr lang="en-US" dirty="0">
                <a:latin typeface="Arial"/>
                <a:cs typeface="Arial"/>
              </a:rPr>
              <a:t> over it. </a:t>
            </a:r>
          </a:p>
          <a:p>
            <a:r>
              <a:rPr lang="en-US" dirty="0">
                <a:latin typeface="Arial"/>
                <a:cs typeface="Arial"/>
              </a:rPr>
              <a:t>A: active- </a:t>
            </a:r>
            <a:r>
              <a:rPr lang="en-US" dirty="0" err="1">
                <a:latin typeface="Arial"/>
                <a:cs typeface="Arial"/>
              </a:rPr>
              <a:t>alink</a:t>
            </a:r>
            <a:r>
              <a:rPr lang="en-US" dirty="0">
                <a:latin typeface="Arial"/>
                <a:cs typeface="Arial"/>
              </a:rPr>
              <a:t> the moment it is clicked</a:t>
            </a:r>
          </a:p>
          <a:p>
            <a:r>
              <a:rPr lang="en-US" dirty="0">
                <a:latin typeface="Arial"/>
                <a:cs typeface="Arial"/>
              </a:rPr>
              <a:t>Example a: link{…}</a:t>
            </a:r>
          </a:p>
          <a:p>
            <a:r>
              <a:rPr lang="en-US" dirty="0" err="1">
                <a:latin typeface="Arial"/>
                <a:cs typeface="Arial"/>
              </a:rPr>
              <a:t>A#my_id:hover</a:t>
            </a:r>
            <a:r>
              <a:rPr lang="en-US" dirty="0">
                <a:latin typeface="Arial"/>
                <a:cs typeface="Arial"/>
              </a:rPr>
              <a:t>{…}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91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Take-home exercise: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First download </a:t>
            </a:r>
            <a:r>
              <a:rPr lang="en-US" dirty="0" err="1">
                <a:latin typeface="Arial"/>
                <a:cs typeface="Arial"/>
              </a:rPr>
              <a:t>JournalExercises.zip</a:t>
            </a:r>
            <a:r>
              <a:rPr lang="en-US" dirty="0">
                <a:latin typeface="Arial"/>
                <a:cs typeface="Arial"/>
              </a:rPr>
              <a:t> from blackboard.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Open the </a:t>
            </a:r>
            <a:r>
              <a:rPr lang="en-US" dirty="0" err="1">
                <a:latin typeface="Arial"/>
                <a:cs typeface="Arial"/>
              </a:rPr>
              <a:t>journal.html</a:t>
            </a:r>
            <a:r>
              <a:rPr lang="en-US" dirty="0">
                <a:latin typeface="Arial"/>
                <a:cs typeface="Arial"/>
              </a:rPr>
              <a:t> with your text editor.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Please finish the following steps and upload your solution (zip all of your html, </a:t>
            </a:r>
            <a:r>
              <a:rPr lang="en-US" dirty="0" err="1">
                <a:latin typeface="Arial"/>
                <a:cs typeface="Arial"/>
              </a:rPr>
              <a:t>css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and images) </a:t>
            </a:r>
            <a:r>
              <a:rPr lang="en-US" dirty="0">
                <a:latin typeface="Arial"/>
                <a:cs typeface="Arial"/>
              </a:rPr>
              <a:t>to blackboard under </a:t>
            </a:r>
            <a:r>
              <a:rPr lang="en-US" b="1" dirty="0">
                <a:latin typeface="Arial"/>
                <a:cs typeface="Arial"/>
              </a:rPr>
              <a:t>CSC435Lab 1.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The exercise is due before next class on Tuesday.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04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1: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/>
                <a:cs typeface="Arial"/>
              </a:rPr>
              <a:t>Organize </a:t>
            </a:r>
            <a:r>
              <a:rPr lang="en-US" sz="2400" dirty="0" err="1">
                <a:latin typeface="Arial"/>
                <a:cs typeface="Arial"/>
              </a:rPr>
              <a:t>journal.html</a:t>
            </a:r>
            <a:r>
              <a:rPr lang="en-US" sz="2400" dirty="0">
                <a:latin typeface="Arial"/>
                <a:cs typeface="Arial"/>
              </a:rPr>
              <a:t> by adding ids, classes, spans, and </a:t>
            </a:r>
            <a:r>
              <a:rPr lang="en-US" sz="2400" dirty="0" err="1">
                <a:latin typeface="Arial"/>
                <a:cs typeface="Arial"/>
              </a:rPr>
              <a:t>divs.</a:t>
            </a:r>
            <a:r>
              <a:rPr lang="en-US" sz="2400" dirty="0">
                <a:latin typeface="Arial"/>
                <a:cs typeface="Arial"/>
              </a:rPr>
              <a:t> Then, add borders around these sections by editing your </a:t>
            </a:r>
            <a:r>
              <a:rPr lang="en-US" sz="2400" b="1" dirty="0" err="1">
                <a:latin typeface="Arial"/>
                <a:cs typeface="Arial"/>
              </a:rPr>
              <a:t>journal_layout.css</a:t>
            </a:r>
            <a:endParaRPr lang="en-US" sz="2400" b="1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</a:t>
            </a:r>
            <a:r>
              <a:rPr lang="en-US" sz="2400" b="1" dirty="0">
                <a:latin typeface="Arial"/>
                <a:cs typeface="Arial"/>
              </a:rPr>
              <a:t>borders</a:t>
            </a:r>
            <a:r>
              <a:rPr lang="en-US" sz="2400" dirty="0">
                <a:latin typeface="Arial"/>
                <a:cs typeface="Arial"/>
              </a:rPr>
              <a:t> are all 5px thick and solid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</a:t>
            </a:r>
            <a:r>
              <a:rPr lang="en-US" sz="2400" b="1" dirty="0">
                <a:latin typeface="Arial"/>
                <a:cs typeface="Arial"/>
              </a:rPr>
              <a:t> colors </a:t>
            </a:r>
            <a:r>
              <a:rPr lang="en-US" sz="2400" dirty="0">
                <a:latin typeface="Arial"/>
                <a:cs typeface="Arial"/>
              </a:rPr>
              <a:t>are the intuitive HTML color names. E.g. red is color: red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Hint: To reduce the needed id and class as attribute, consider using CSS context selectors.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There is no need to change any content of HTML except adding containers. </a:t>
            </a:r>
          </a:p>
        </p:txBody>
      </p:sp>
    </p:spTree>
    <p:extLst>
      <p:ext uri="{BB962C8B-B14F-4D97-AF65-F5344CB8AC3E}">
        <p14:creationId xmlns:p14="http://schemas.microsoft.com/office/powerpoint/2010/main" val="4293491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1: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After you are done, your page should look like this: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Screen Shot 2016-02-08 at 4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859266"/>
            <a:ext cx="9131300" cy="5067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11500" y="2841626"/>
            <a:ext cx="603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#container {</a:t>
            </a:r>
          </a:p>
          <a:p>
            <a:r>
              <a:rPr lang="en-US" dirty="0"/>
              <a:t>	border: 5px green solid;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5659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2: Paddings, margins, 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194" y="1537428"/>
            <a:ext cx="7909606" cy="467250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Add padding, margins, backgrounds to the page. Change only your </a:t>
            </a:r>
            <a:r>
              <a:rPr lang="en-US" sz="2400" dirty="0" err="1"/>
              <a:t>layout.css</a:t>
            </a:r>
            <a:r>
              <a:rPr lang="en-US" sz="2400" dirty="0"/>
              <a:t>.</a:t>
            </a:r>
          </a:p>
          <a:p>
            <a:r>
              <a:rPr lang="en-US" sz="2400" dirty="0"/>
              <a:t>The box with the </a:t>
            </a:r>
            <a:r>
              <a:rPr lang="en-US" sz="2400" b="1" dirty="0"/>
              <a:t>green</a:t>
            </a:r>
            <a:r>
              <a:rPr lang="en-US" sz="2400" dirty="0"/>
              <a:t> border should have a background color of white.</a:t>
            </a:r>
          </a:p>
          <a:p>
            <a:r>
              <a:rPr lang="en-US" sz="2400" dirty="0"/>
              <a:t>The box with the </a:t>
            </a:r>
            <a:r>
              <a:rPr lang="en-US" sz="2400" b="1" dirty="0"/>
              <a:t>blue</a:t>
            </a:r>
            <a:r>
              <a:rPr lang="en-US" sz="2400" dirty="0"/>
              <a:t> borders should have a background color of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#E8FBFB</a:t>
            </a:r>
          </a:p>
          <a:p>
            <a:pPr lvl="1" indent="-342900"/>
            <a:r>
              <a:rPr lang="en-US" sz="2000" dirty="0"/>
              <a:t>It should have a padding of 5px (on all sides) and margin of 10px only on the top of the box.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overall page content </a:t>
            </a:r>
            <a:r>
              <a:rPr lang="en-US" sz="2400" dirty="0"/>
              <a:t>should be centered on the page, should have left and right margin of 10%.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Add a background image of your own choice.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4370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2: Paddings, margins, Backgrounds</a:t>
            </a:r>
            <a:endParaRPr lang="en-US" dirty="0"/>
          </a:p>
        </p:txBody>
      </p:sp>
      <p:pic>
        <p:nvPicPr>
          <p:cNvPr id="6" name="Picture 5" descr="Screen Shot 2016-02-08 at 4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035"/>
            <a:ext cx="9144000" cy="48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1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3: Float, Align, Clear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7194" y="1417638"/>
            <a:ext cx="7909606" cy="467250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rial"/>
                <a:cs typeface="Arial"/>
              </a:rPr>
              <a:t>Now, we will practice float, clear, and alignment. You may have to edit </a:t>
            </a:r>
            <a:r>
              <a:rPr lang="en-US" sz="2400" dirty="0" err="1">
                <a:latin typeface="Arial"/>
                <a:cs typeface="Arial"/>
              </a:rPr>
              <a:t>journal.html</a:t>
            </a:r>
            <a:r>
              <a:rPr lang="en-US" sz="2400" dirty="0">
                <a:latin typeface="Arial"/>
                <a:cs typeface="Arial"/>
              </a:rPr>
              <a:t> code as well as </a:t>
            </a:r>
            <a:r>
              <a:rPr lang="en-US" sz="2400" dirty="0" err="1">
                <a:latin typeface="Arial"/>
                <a:cs typeface="Arial"/>
              </a:rPr>
              <a:t>layout.css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heading text in the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red box </a:t>
            </a:r>
            <a:r>
              <a:rPr lang="en-US" sz="2400" dirty="0">
                <a:latin typeface="Arial"/>
                <a:cs typeface="Arial"/>
              </a:rPr>
              <a:t>should appear on the </a:t>
            </a:r>
            <a:r>
              <a:rPr lang="en-US" sz="2400" b="1" dirty="0">
                <a:latin typeface="Arial"/>
                <a:cs typeface="Arial"/>
              </a:rPr>
              <a:t>right</a:t>
            </a:r>
            <a:r>
              <a:rPr lang="en-US" sz="2400" dirty="0">
                <a:latin typeface="Arial"/>
                <a:cs typeface="Arial"/>
              </a:rPr>
              <a:t> side of the section page. </a:t>
            </a:r>
          </a:p>
          <a:p>
            <a:r>
              <a:rPr lang="en-US" sz="2400" dirty="0">
                <a:latin typeface="Arial"/>
                <a:cs typeface="Arial"/>
              </a:rPr>
              <a:t>The text of each journal entry should be widened so that each line fills the entire width of the section. (justified).</a:t>
            </a:r>
          </a:p>
          <a:p>
            <a:r>
              <a:rPr lang="en-US" sz="2400" dirty="0">
                <a:latin typeface="Arial"/>
                <a:cs typeface="Arial"/>
              </a:rPr>
              <a:t>The journal entry images should hover on the right side next to the surrounding text. The images should stay within the boundary of the blue box. 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You can refer to this chapter for how to make float element fit:</a:t>
            </a:r>
          </a:p>
          <a:p>
            <a:r>
              <a:rPr lang="en-US" sz="2400" dirty="0">
                <a:latin typeface="Arial"/>
                <a:cs typeface="Arial"/>
                <a:hlinkClick r:id="rId2"/>
              </a:rPr>
              <a:t>http://www.webstepbook.com/samples/ch04-layout.pdf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1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Writing </a:t>
            </a:r>
            <a:r>
              <a:rPr lang="en-US" b="1" dirty="0">
                <a:latin typeface="Century Gothic"/>
                <a:cs typeface="Century Gothic"/>
              </a:rPr>
              <a:t>HTML5 markup </a:t>
            </a:r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simply means deciding: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is the semantic relationship between contents?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&lt;</a:t>
            </a:r>
            <a:r>
              <a:rPr lang="en-US" dirty="0" err="1">
                <a:solidFill>
                  <a:srgbClr val="008000"/>
                </a:solidFill>
              </a:rPr>
              <a:t>nav</a:t>
            </a:r>
            <a:r>
              <a:rPr lang="en-US" dirty="0">
                <a:solidFill>
                  <a:srgbClr val="008000"/>
                </a:solidFill>
              </a:rPr>
              <a:t>&gt;, &lt;section&gt;, &lt;figure&gt;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E.g. &lt;section&gt; defines a section of a document such as chapters, headers. It is a semantic element. </a:t>
            </a:r>
          </a:p>
          <a:p>
            <a:endParaRPr lang="en-US" dirty="0"/>
          </a:p>
          <a:p>
            <a:r>
              <a:rPr lang="en-US" dirty="0"/>
              <a:t>What is a hierarchical relationship between contents?</a:t>
            </a:r>
          </a:p>
          <a:p>
            <a:pPr marL="857250" lvl="1" indent="-457200"/>
            <a:r>
              <a:rPr lang="en-US" dirty="0">
                <a:solidFill>
                  <a:srgbClr val="008000"/>
                </a:solidFill>
              </a:rPr>
              <a:t>Choose heading contact tags and nest them.</a:t>
            </a:r>
          </a:p>
          <a:p>
            <a:pPr marL="857250" lvl="1" indent="-457200"/>
            <a:endParaRPr lang="en-US" dirty="0">
              <a:solidFill>
                <a:srgbClr val="008000"/>
              </a:solidFill>
            </a:endParaRPr>
          </a:p>
          <a:p>
            <a:pPr marL="857250" lvl="1" indent="-457200"/>
            <a:r>
              <a:rPr lang="en-US" dirty="0"/>
              <a:t>What kind of content?  Choose flow and phrase tags&gt; &lt;h&gt;, &lt;p&gt;, &lt;</a:t>
            </a:r>
            <a:r>
              <a:rPr lang="en-US" dirty="0" err="1"/>
              <a:t>blockquote</a:t>
            </a:r>
            <a:r>
              <a:rPr lang="en-US" dirty="0"/>
              <a:t>&gt;, 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img</a:t>
            </a:r>
            <a:r>
              <a:rPr lang="en-US" dirty="0"/>
              <a:t>&gt; and so on </a:t>
            </a:r>
          </a:p>
          <a:p>
            <a:pPr marL="857250" lvl="1" indent="-457200"/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2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3: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6-02-08 at 4.3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4330"/>
            <a:ext cx="9144000" cy="43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32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4: final touches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Change the box with </a:t>
            </a:r>
            <a:r>
              <a:rPr lang="en-US" b="1" dirty="0"/>
              <a:t>green</a:t>
            </a:r>
            <a:r>
              <a:rPr lang="en-US" dirty="0"/>
              <a:t> border to have a solid, white, 10px-thick border.</a:t>
            </a:r>
          </a:p>
          <a:p>
            <a:r>
              <a:rPr lang="en-US" dirty="0"/>
              <a:t>Change the boxes with the </a:t>
            </a:r>
            <a:r>
              <a:rPr lang="en-US" b="1" dirty="0"/>
              <a:t>blue </a:t>
            </a:r>
            <a:r>
              <a:rPr lang="en-US" dirty="0"/>
              <a:t>border to have a solid, 4px-thick border, in color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#C239E9</a:t>
            </a:r>
            <a:r>
              <a:rPr lang="en-US" dirty="0"/>
              <a:t>, with a 15px rounded border radius.</a:t>
            </a:r>
          </a:p>
          <a:p>
            <a:r>
              <a:rPr lang="en-US" dirty="0">
                <a:solidFill>
                  <a:srgbClr val="000000"/>
                </a:solidFill>
              </a:rPr>
              <a:t>Chang the box with the </a:t>
            </a:r>
            <a:r>
              <a:rPr lang="en-US" b="1" dirty="0">
                <a:solidFill>
                  <a:srgbClr val="000000"/>
                </a:solidFill>
              </a:rPr>
              <a:t>purple</a:t>
            </a:r>
            <a:r>
              <a:rPr lang="en-US" dirty="0">
                <a:solidFill>
                  <a:srgbClr val="000000"/>
                </a:solidFill>
              </a:rPr>
              <a:t> border to have only a bottom border: blue, dashed, and 2px thick. </a:t>
            </a:r>
          </a:p>
          <a:p>
            <a:r>
              <a:rPr lang="en-US" dirty="0">
                <a:solidFill>
                  <a:srgbClr val="000000"/>
                </a:solidFill>
              </a:rPr>
              <a:t>Change the box with the </a:t>
            </a:r>
            <a:r>
              <a:rPr lang="en-US" b="1" dirty="0">
                <a:solidFill>
                  <a:srgbClr val="000000"/>
                </a:solidFill>
              </a:rPr>
              <a:t>red</a:t>
            </a:r>
            <a:r>
              <a:rPr lang="en-US" dirty="0">
                <a:solidFill>
                  <a:srgbClr val="000000"/>
                </a:solidFill>
              </a:rPr>
              <a:t> border to have a background color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#A8F0F0</a:t>
            </a:r>
            <a:r>
              <a:rPr lang="en-US" dirty="0">
                <a:solidFill>
                  <a:srgbClr val="000000"/>
                </a:solidFill>
              </a:rPr>
              <a:t>, and get rid of its border. </a:t>
            </a:r>
          </a:p>
          <a:p>
            <a:r>
              <a:rPr lang="en-US" dirty="0">
                <a:solidFill>
                  <a:srgbClr val="000000"/>
                </a:solidFill>
              </a:rPr>
              <a:t>Change the font size of the “So fresh and so clean” area to 14pt, and get rid of its border.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16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Exercise 4: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6-02-08 at 4.3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" y="1755947"/>
            <a:ext cx="9004274" cy="34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3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5 Extra : two columns, friend lists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68907"/>
            <a:ext cx="8033248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 a second column to the layout. Copy and paste the following code into </a:t>
            </a:r>
            <a:r>
              <a:rPr lang="en-US" dirty="0" err="1"/>
              <a:t>journal.html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i="1" dirty="0">
                <a:latin typeface="Century Gothic"/>
                <a:cs typeface="Century Gothic"/>
              </a:rPr>
              <a:t>&lt;h1&gt;Friends&lt;/h1&gt;</a:t>
            </a:r>
          </a:p>
          <a:p>
            <a:r>
              <a:rPr lang="en-US" i="1" dirty="0">
                <a:latin typeface="Century Gothic"/>
                <a:cs typeface="Century Gothic"/>
              </a:rPr>
              <a:t>&lt;</a:t>
            </a:r>
            <a:r>
              <a:rPr lang="en-US" i="1" dirty="0" err="1">
                <a:latin typeface="Century Gothic"/>
                <a:cs typeface="Century Gothic"/>
              </a:rPr>
              <a:t>ul</a:t>
            </a:r>
            <a:r>
              <a:rPr lang="en-US" i="1" dirty="0">
                <a:latin typeface="Century Gothic"/>
                <a:cs typeface="Century Gothic"/>
              </a:rPr>
              <a:t>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www.cs.washington.edu</a:t>
            </a:r>
            <a:r>
              <a:rPr lang="en-US" i="1" dirty="0">
                <a:latin typeface="Century Gothic"/>
                <a:cs typeface="Century Gothic"/>
              </a:rPr>
              <a:t>/154/"&gt;154 Buddies&lt;/a&gt;&lt;/li&gt;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www.willsmith.net</a:t>
            </a:r>
            <a:r>
              <a:rPr lang="en-US" i="1" dirty="0">
                <a:latin typeface="Century Gothic"/>
                <a:cs typeface="Century Gothic"/>
              </a:rPr>
              <a:t>/"&gt;Big Will&lt;/a&gt;&lt;/li&gt;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    &lt;li&gt;&lt;a </a:t>
            </a:r>
            <a:r>
              <a:rPr lang="en-US" i="1" dirty="0" err="1">
                <a:latin typeface="Century Gothic"/>
                <a:cs typeface="Century Gothic"/>
              </a:rPr>
              <a:t>href</a:t>
            </a:r>
            <a:r>
              <a:rPr lang="en-US" i="1" dirty="0">
                <a:latin typeface="Century Gothic"/>
                <a:cs typeface="Century Gothic"/>
              </a:rPr>
              <a:t>="http://</a:t>
            </a:r>
            <a:r>
              <a:rPr lang="en-US" i="1" dirty="0" err="1">
                <a:latin typeface="Century Gothic"/>
                <a:cs typeface="Century Gothic"/>
              </a:rPr>
              <a:t>youtube.com</a:t>
            </a:r>
            <a:r>
              <a:rPr lang="en-US" i="1" dirty="0">
                <a:latin typeface="Century Gothic"/>
                <a:cs typeface="Century Gothic"/>
              </a:rPr>
              <a:t>/</a:t>
            </a:r>
            <a:r>
              <a:rPr lang="en-US" i="1" dirty="0" err="1">
                <a:latin typeface="Century Gothic"/>
                <a:cs typeface="Century Gothic"/>
              </a:rPr>
              <a:t>watch?v</a:t>
            </a:r>
            <a:r>
              <a:rPr lang="en-US" i="1" dirty="0">
                <a:latin typeface="Century Gothic"/>
                <a:cs typeface="Century Gothic"/>
              </a:rPr>
              <a:t>=mZHoHaAYHq8" title="Conan the Librarian"&gt;Conan the Librarian&lt;/a&gt;&lt;/li&gt;</a:t>
            </a:r>
          </a:p>
          <a:p>
            <a:r>
              <a:rPr lang="en-US" i="1" dirty="0">
                <a:latin typeface="Century Gothic"/>
                <a:cs typeface="Century Gothic"/>
              </a:rPr>
              <a:t>&lt;/</a:t>
            </a:r>
            <a:r>
              <a:rPr lang="en-US" i="1" dirty="0" err="1">
                <a:latin typeface="Century Gothic"/>
                <a:cs typeface="Century Gothic"/>
              </a:rPr>
              <a:t>ul</a:t>
            </a:r>
            <a:r>
              <a:rPr lang="en-US" i="1" dirty="0">
                <a:latin typeface="Century Gothic"/>
                <a:cs typeface="Century Gothic"/>
              </a:rPr>
              <a:t>&gt;</a:t>
            </a:r>
          </a:p>
          <a:p>
            <a:r>
              <a:rPr lang="en-US" dirty="0"/>
              <a:t>Use the appropriate layout-related tags/attributes and CSS to make this list into a second, left-aligned column as shown below. The colors, borders, etc. of the list are not important; the focus is on the layout.</a:t>
            </a:r>
          </a:p>
          <a:p>
            <a:endParaRPr lang="en-US" dirty="0"/>
          </a:p>
          <a:p>
            <a:r>
              <a:rPr lang="en-US" b="1" dirty="0"/>
              <a:t>The layout with a second column must still be a “liquid” layout</a:t>
            </a:r>
            <a:r>
              <a:rPr lang="en-US" dirty="0"/>
              <a:t> -- that is, all parts of it should adjust in size accordingly when the browser size changes.</a:t>
            </a:r>
          </a:p>
          <a:p>
            <a:r>
              <a:rPr lang="en-US" i="1" dirty="0"/>
              <a:t>Hint:</a:t>
            </a:r>
            <a:r>
              <a:rPr lang="en-US" dirty="0"/>
              <a:t> When multiple elements float in the same direction, they arrange themselves into columns. Also see this chapter: </a:t>
            </a:r>
          </a:p>
          <a:p>
            <a:r>
              <a:rPr lang="en-US" dirty="0">
                <a:hlinkClick r:id="rId2"/>
              </a:rPr>
              <a:t>http://www.webstepbook.com/samples/ch04-layout.pdf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18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5 : two columns, friend lists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8104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6-02-08 at 4.3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4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502"/>
            <a:ext cx="8686800" cy="71134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Century Gothic"/>
                <a:cs typeface="Century Gothic"/>
              </a:rPr>
              <a:t>Exercise 6 (extra) : Style more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319248" y="376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118771"/>
            <a:ext cx="8033248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Write your page so that if you hover over any element (i.e.. Any header, paragraph, image, </a:t>
            </a:r>
            <a:r>
              <a:rPr lang="en-US" sz="2000" dirty="0" err="1">
                <a:latin typeface="Arial"/>
                <a:cs typeface="Arial"/>
              </a:rPr>
              <a:t>etc</a:t>
            </a:r>
            <a:r>
              <a:rPr lang="en-US" sz="2000" dirty="0">
                <a:latin typeface="Arial"/>
                <a:cs typeface="Arial"/>
              </a:rPr>
              <a:t>) the element is highlighted in yellow.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This must be a one-selector, one-property addition to your </a:t>
            </a:r>
            <a:r>
              <a:rPr lang="en-US" sz="2000" dirty="0" err="1">
                <a:latin typeface="Arial"/>
                <a:cs typeface="Arial"/>
              </a:rPr>
              <a:t>stylesheet</a:t>
            </a:r>
            <a:r>
              <a:rPr lang="en-US" sz="2000" dirty="0">
                <a:latin typeface="Arial"/>
                <a:cs typeface="Arial"/>
              </a:rPr>
              <a:t> – no commas allowed! How can one rule apply to all elements? Google away.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CSS3 for rounded borders.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Google fonts links to use fancier font.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Use </a:t>
            </a:r>
            <a:r>
              <a:rPr lang="en-US" sz="2000" dirty="0" err="1">
                <a:latin typeface="Arial"/>
                <a:cs typeface="Arial"/>
              </a:rPr>
              <a:t>Flexbox</a:t>
            </a:r>
            <a:r>
              <a:rPr lang="en-US" sz="2000" dirty="0">
                <a:latin typeface="Arial"/>
                <a:cs typeface="Arial"/>
              </a:rPr>
              <a:t> to display various block elements (navigation bar).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Upload your webpage to a sever.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09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Next class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Start</a:t>
            </a:r>
          </a:p>
          <a:p>
            <a:r>
              <a:rPr lang="en-US" dirty="0"/>
              <a:t>DOC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33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  <a:latin typeface="Century Gothic"/>
                <a:cs typeface="Century Gothic"/>
              </a:rPr>
              <a:t>Take-home reading and exercise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Reading on page layout: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http://www.webstepbook.com/samples/ch04-layout.pdf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DOC model: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https://developer.mozilla.org/en-US/docs/Web/API/Document_Object_Model/Introduction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JavaScript tutorial:</a:t>
            </a:r>
          </a:p>
          <a:p>
            <a:r>
              <a:rPr lang="en-US" dirty="0">
                <a:hlinkClick r:id="rId4"/>
              </a:rPr>
              <a:t>https://www.codecademy.com/learn/javascript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6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06 at 12.2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68" y="0"/>
            <a:ext cx="493776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8469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78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06 at 12.2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31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025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06 at 12.2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0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7494" y="6243298"/>
            <a:ext cx="386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entury Gothic"/>
                <a:cs typeface="Century Gothic"/>
              </a:rPr>
              <a:t>Slide credit: Yana </a:t>
            </a:r>
            <a:r>
              <a:rPr lang="en-US" i="1" dirty="0" err="1">
                <a:latin typeface="Century Gothic"/>
                <a:cs typeface="Century Gothic"/>
              </a:rPr>
              <a:t>Sakellion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118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22883</TotalTime>
  <Words>2622</Words>
  <Application>Microsoft Macintosh PowerPoint</Application>
  <PresentationFormat>On-screen Show (4:3)</PresentationFormat>
  <Paragraphs>483</Paragraphs>
  <Slides>67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Century Gothic</vt:lpstr>
      <vt:lpstr>Consolas</vt:lpstr>
      <vt:lpstr>Courier New</vt:lpstr>
      <vt:lpstr>Times New Roman</vt:lpstr>
      <vt:lpstr>Office Theme</vt:lpstr>
      <vt:lpstr>CSC435: Web Programming  Lecture 7: CSS/HTML review, Exercises</vt:lpstr>
      <vt:lpstr>Activity Outline</vt:lpstr>
      <vt:lpstr>HTML  = Contents</vt:lpstr>
      <vt:lpstr>Not Content</vt:lpstr>
      <vt:lpstr>Content = tags</vt:lpstr>
      <vt:lpstr>Writing HTML5 markup simply means deciding: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Margins to space block element</vt:lpstr>
      <vt:lpstr>CSS positioning</vt:lpstr>
      <vt:lpstr>CSS positioning</vt:lpstr>
      <vt:lpstr>1. Static (default)</vt:lpstr>
      <vt:lpstr>2. Fixed position</vt:lpstr>
      <vt:lpstr>2. Fixed position do not scroll</vt:lpstr>
      <vt:lpstr>3. Absolute Position</vt:lpstr>
      <vt:lpstr>3. Absolute Position</vt:lpstr>
      <vt:lpstr>4. Relative Position</vt:lpstr>
      <vt:lpstr>4. Relative Position</vt:lpstr>
      <vt:lpstr>CSS position summary</vt:lpstr>
      <vt:lpstr>Relative Positioning</vt:lpstr>
      <vt:lpstr>Absolute Positioning</vt:lpstr>
      <vt:lpstr>Absolute Positioning</vt:lpstr>
      <vt:lpstr>Absolute Positioning</vt:lpstr>
      <vt:lpstr>Absolute Positioning</vt:lpstr>
      <vt:lpstr>Float can be used for multicolumn layout</vt:lpstr>
      <vt:lpstr>Multi-column layouts</vt:lpstr>
      <vt:lpstr>Float properties</vt:lpstr>
      <vt:lpstr>Clear properties</vt:lpstr>
      <vt:lpstr>How to make float element fit</vt:lpstr>
      <vt:lpstr>How to make float element fit</vt:lpstr>
      <vt:lpstr>How to make float element fit</vt:lpstr>
      <vt:lpstr>Display property</vt:lpstr>
      <vt:lpstr>Display property</vt:lpstr>
      <vt:lpstr>Displaying block elements as inline</vt:lpstr>
      <vt:lpstr>Positioning: static</vt:lpstr>
      <vt:lpstr>Positioning: relative</vt:lpstr>
      <vt:lpstr>Positioning: absolute</vt:lpstr>
      <vt:lpstr>Positioning: relative + position: absolute</vt:lpstr>
      <vt:lpstr>Positioning: two columns layout</vt:lpstr>
      <vt:lpstr>Positioning: two columns layout</vt:lpstr>
      <vt:lpstr>Positioning: two columns layout</vt:lpstr>
      <vt:lpstr>This can also be easily achieved by float but notice text will wrap around</vt:lpstr>
      <vt:lpstr>How to achieve this? Use clear </vt:lpstr>
      <vt:lpstr>How to achieve this? Use clear </vt:lpstr>
      <vt:lpstr>Flexbox</vt:lpstr>
      <vt:lpstr>Basic properties for the flex container</vt:lpstr>
      <vt:lpstr>Read more on Flexbox</vt:lpstr>
      <vt:lpstr>How to layout a page</vt:lpstr>
      <vt:lpstr>Hyper links</vt:lpstr>
      <vt:lpstr>Take-home exercise: Journal</vt:lpstr>
      <vt:lpstr>Exercise 1: details</vt:lpstr>
      <vt:lpstr>Exercise 1: output</vt:lpstr>
      <vt:lpstr>Exercise 2: Paddings, margins, Backgrounds</vt:lpstr>
      <vt:lpstr>Exercise 2: Paddings, margins, Backgrounds</vt:lpstr>
      <vt:lpstr>Exercise 3: Float, Align, Clear</vt:lpstr>
      <vt:lpstr>Exercise 3: output</vt:lpstr>
      <vt:lpstr>Exercise 4: final touches</vt:lpstr>
      <vt:lpstr>Exercise 4: output</vt:lpstr>
      <vt:lpstr>Exercise 5 Extra : two columns, friend lists</vt:lpstr>
      <vt:lpstr>Exercise 5 : two columns, friend lists</vt:lpstr>
      <vt:lpstr>Exercise 6 (extra) : Style more</vt:lpstr>
      <vt:lpstr>Next class</vt:lpstr>
      <vt:lpstr>Take-home reading and exercise</vt:lpstr>
    </vt:vector>
  </TitlesOfParts>
  <Company>The Smith-Kettlewell Eye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CSC435: Web Programming Lecture 1</dc:title>
  <dc:creator>Bei Xiao</dc:creator>
  <cp:lastModifiedBy>Bei Xiao</cp:lastModifiedBy>
  <cp:revision>1556</cp:revision>
  <cp:lastPrinted>2019-02-08T21:23:19Z</cp:lastPrinted>
  <dcterms:created xsi:type="dcterms:W3CDTF">2014-01-16T21:31:48Z</dcterms:created>
  <dcterms:modified xsi:type="dcterms:W3CDTF">2019-02-08T22:11:58Z</dcterms:modified>
</cp:coreProperties>
</file>